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csdtech-my.sharepoint.com/personal/c_treptau_rcsd_ca/_layouts/15/WopiFrame.aspx?sourcedoc=%7B53409F2E-C60E-4973-81B5-1FE26CE2593A%7D&amp;file=Genre%20Poster%20Fiction(1).docx&amp;action=default&amp;IsList=1&amp;ListId=%7BB5810C9A-9D3D-48DB-9747-038DA57AA33D%7D&amp;ListItemId=875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rcsdtech-my.sharepoint.com/personal/c_treptau_rcsd_ca/_layouts/15/onedrive.aspx?id=%2Fpersonal%2Fc_treptau_rcsd_ca%2FDocuments%2FEmail%20attachments%2FGenres%2Epdf&amp;parent=%2Fpersonal%2Fc_treptau_rcsd_ca%2FDocuments%2FEmail%20attachmen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St. Nicholas Library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0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1. Listen actively and use quiet voices in the library. </a:t>
            </a:r>
          </a:p>
          <a:p>
            <a:pPr marL="0" indent="0">
              <a:buNone/>
            </a:pPr>
            <a:r>
              <a:rPr lang="en-US" sz="2800" dirty="0"/>
              <a:t>2. Choose “just right” books.</a:t>
            </a:r>
          </a:p>
          <a:p>
            <a:pPr marL="0" indent="0">
              <a:buNone/>
            </a:pPr>
            <a:r>
              <a:rPr lang="en-US" sz="2800" dirty="0"/>
              <a:t>3. Treat everyone with kindness and respect. </a:t>
            </a:r>
          </a:p>
          <a:p>
            <a:pPr marL="0" indent="0">
              <a:buNone/>
            </a:pPr>
            <a:r>
              <a:rPr lang="en-US" sz="2800" dirty="0"/>
              <a:t>4. Take care of our school, library and materials.</a:t>
            </a:r>
          </a:p>
          <a:p>
            <a:pPr marL="0" indent="0">
              <a:buNone/>
            </a:pPr>
            <a:r>
              <a:rPr lang="en-US" sz="2800" dirty="0"/>
              <a:t>5. Follow directions the first time they are given.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5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Visiting the Library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Book Exchange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During </a:t>
            </a:r>
            <a:r>
              <a:rPr lang="en-US" dirty="0"/>
              <a:t>Classroom designated </a:t>
            </a:r>
            <a:r>
              <a:rPr lang="en-US" dirty="0" smtClean="0"/>
              <a:t>times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Open </a:t>
            </a:r>
            <a:r>
              <a:rPr lang="en-US" b="1" dirty="0"/>
              <a:t>Book Exchange (12:25- 12:55) Days 1-4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u="sng" dirty="0" smtClean="0"/>
              <a:t>During Open Book Exchange</a:t>
            </a:r>
            <a:endParaRPr lang="en-US" u="sng" dirty="0"/>
          </a:p>
          <a:p>
            <a:r>
              <a:rPr lang="en-US" dirty="0" smtClean="0"/>
              <a:t>Mrs</a:t>
            </a:r>
            <a:r>
              <a:rPr lang="en-US" dirty="0"/>
              <a:t>. Treptau will be available in the library to assist students in signing out books </a:t>
            </a:r>
          </a:p>
          <a:p>
            <a:r>
              <a:rPr lang="en-US" dirty="0" smtClean="0"/>
              <a:t>Classrooms </a:t>
            </a:r>
            <a:r>
              <a:rPr lang="en-US" dirty="0"/>
              <a:t>may send up to 4 students at a time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smtClean="0"/>
              <a:t>Students </a:t>
            </a:r>
            <a:r>
              <a:rPr lang="en-US" dirty="0"/>
              <a:t>are to find a book, sign it out, and return to class promptly.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Library Cards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All </a:t>
            </a:r>
            <a:r>
              <a:rPr lang="en-US" sz="1800" dirty="0"/>
              <a:t>students will receive a duo tang with their library “card” on the front. This duo tang will be stored in the classroom</a:t>
            </a:r>
            <a:r>
              <a:rPr lang="en-US" sz="1800" dirty="0" smtClean="0"/>
              <a:t>.</a:t>
            </a:r>
          </a:p>
          <a:p>
            <a:r>
              <a:rPr lang="en-US" sz="1800" b="1" dirty="0" smtClean="0"/>
              <a:t>Your </a:t>
            </a:r>
            <a:r>
              <a:rPr lang="en-US" sz="1800" b="1" dirty="0" err="1"/>
              <a:t>duotang</a:t>
            </a:r>
            <a:r>
              <a:rPr lang="en-US" sz="1800" b="1" dirty="0"/>
              <a:t> it important! </a:t>
            </a:r>
            <a:r>
              <a:rPr lang="en-US" sz="1800" dirty="0"/>
              <a:t>It is – your library card, your shelf marker, and a collection of literacy records and reading strategies. </a:t>
            </a:r>
            <a:endParaRPr lang="en-US" sz="1800" dirty="0" smtClean="0"/>
          </a:p>
          <a:p>
            <a:r>
              <a:rPr lang="en-US" sz="1700" dirty="0" smtClean="0"/>
              <a:t>Your Library Card should </a:t>
            </a:r>
            <a:r>
              <a:rPr lang="en-US" sz="1700" dirty="0"/>
              <a:t>be brought to the library during exchange times.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76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400" cy="791804"/>
          </a:xfrm>
        </p:spPr>
        <p:txBody>
          <a:bodyPr/>
          <a:lstStyle/>
          <a:p>
            <a:pPr algn="r"/>
            <a:r>
              <a:rPr lang="en-US" dirty="0" smtClean="0"/>
              <a:t>Checking out Books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024467" y="1545337"/>
            <a:ext cx="10130516" cy="3646773"/>
          </a:xfrm>
        </p:spPr>
        <p:txBody>
          <a:bodyPr>
            <a:normAutofit lnSpcReduction="10000"/>
          </a:bodyPr>
          <a:lstStyle/>
          <a:p>
            <a:r>
              <a:rPr lang="en-US" sz="1900" dirty="0" smtClean="0"/>
              <a:t>• </a:t>
            </a:r>
            <a:r>
              <a:rPr lang="en-US" sz="1900" dirty="0"/>
              <a:t>Students may check out </a:t>
            </a:r>
            <a:r>
              <a:rPr lang="en-US" sz="1900" b="1" dirty="0"/>
              <a:t>TWO items </a:t>
            </a:r>
            <a:r>
              <a:rPr lang="en-US" sz="1900" dirty="0"/>
              <a:t>at a </a:t>
            </a:r>
            <a:r>
              <a:rPr lang="en-US" sz="1900" dirty="0" smtClean="0"/>
              <a:t>time.</a:t>
            </a:r>
          </a:p>
          <a:p>
            <a:r>
              <a:rPr lang="en-US" sz="1900" dirty="0"/>
              <a:t> </a:t>
            </a:r>
            <a:r>
              <a:rPr lang="en-US" sz="1900" dirty="0" smtClean="0"/>
              <a:t>&gt; Grades </a:t>
            </a:r>
            <a:r>
              <a:rPr lang="en-US" sz="1900" dirty="0"/>
              <a:t>2-8 – are allowed to take out ONE novel and ONE “other book” – graphic novel, non-fiction, magazine</a:t>
            </a:r>
            <a:r>
              <a:rPr lang="en-US" sz="1900" dirty="0" smtClean="0"/>
              <a:t>.</a:t>
            </a:r>
          </a:p>
          <a:p>
            <a:endParaRPr lang="en-US" sz="1900" dirty="0"/>
          </a:p>
          <a:p>
            <a:r>
              <a:rPr lang="en-US" sz="1900" dirty="0"/>
              <a:t>• Students may be given special permission from their classroom teacher to sign out additional materials for in class assignments and projects. </a:t>
            </a:r>
          </a:p>
          <a:p>
            <a:endParaRPr lang="en-US" sz="1900" dirty="0" smtClean="0"/>
          </a:p>
          <a:p>
            <a:r>
              <a:rPr lang="en-US" sz="2600" b="1" dirty="0"/>
              <a:t>Returning Books</a:t>
            </a:r>
          </a:p>
          <a:p>
            <a:r>
              <a:rPr lang="en-US" sz="1900" dirty="0"/>
              <a:t> • Students are to place books in the return box. </a:t>
            </a:r>
          </a:p>
          <a:p>
            <a:r>
              <a:rPr lang="en-US" sz="1900" dirty="0"/>
              <a:t>•  Items that are too large for the slot may be placed on the counter.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0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Responsibility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Overdue Material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Student </a:t>
            </a:r>
            <a:r>
              <a:rPr lang="en-US" dirty="0"/>
              <a:t>materials will be loaned out for two weeks. </a:t>
            </a:r>
          </a:p>
          <a:p>
            <a:r>
              <a:rPr lang="en-US" dirty="0" smtClean="0"/>
              <a:t>Students </a:t>
            </a:r>
            <a:r>
              <a:rPr lang="en-US" dirty="0"/>
              <a:t>are encouraged to renew their overdue books. They may be renewed twice. </a:t>
            </a:r>
          </a:p>
          <a:p>
            <a:r>
              <a:rPr lang="en-US" dirty="0" smtClean="0"/>
              <a:t>Classroom </a:t>
            </a:r>
            <a:r>
              <a:rPr lang="en-US" dirty="0"/>
              <a:t>teachers will be provided with overdue reports on a monthly basis. </a:t>
            </a:r>
          </a:p>
          <a:p>
            <a:r>
              <a:rPr lang="en-US" dirty="0"/>
              <a:t>If you have one over-due book you may still take out one book. If you have two overdue books you may not sign out a new book from the library until you return the </a:t>
            </a:r>
            <a:r>
              <a:rPr lang="en-US" dirty="0" err="1"/>
              <a:t>overdues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Lost Material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900" dirty="0" smtClean="0"/>
              <a:t>After </a:t>
            </a:r>
            <a:r>
              <a:rPr lang="en-US" sz="1900" dirty="0"/>
              <a:t>several attempts to collect overdue resources students will be given a letter to take home. </a:t>
            </a:r>
          </a:p>
          <a:p>
            <a:r>
              <a:rPr lang="en-US" sz="1900" dirty="0" smtClean="0"/>
              <a:t>Students </a:t>
            </a:r>
            <a:r>
              <a:rPr lang="en-US" sz="1900" dirty="0"/>
              <a:t>have the option to return materials or pay the replacement value.</a:t>
            </a:r>
          </a:p>
          <a:p>
            <a:r>
              <a:rPr lang="en-US" sz="1900" dirty="0" smtClean="0"/>
              <a:t>“Lost” Letters </a:t>
            </a:r>
            <a:r>
              <a:rPr lang="en-US" sz="1900" dirty="0"/>
              <a:t>will go out in December and June.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96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9903" y="731509"/>
            <a:ext cx="10146186" cy="667523"/>
          </a:xfrm>
        </p:spPr>
        <p:txBody>
          <a:bodyPr/>
          <a:lstStyle/>
          <a:p>
            <a:pPr algn="r"/>
            <a:r>
              <a:rPr lang="en-US" dirty="0" smtClean="0"/>
              <a:t>Caring for books!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024467" y="1591057"/>
            <a:ext cx="10144654" cy="3057144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Our books are </a:t>
            </a:r>
            <a:r>
              <a:rPr lang="en-US" sz="2000" b="1" u="sng" dirty="0">
                <a:solidFill>
                  <a:schemeClr val="accent1"/>
                </a:solidFill>
              </a:rPr>
              <a:t>BRAND NEW</a:t>
            </a:r>
            <a:r>
              <a:rPr lang="en-US" sz="2000" b="1" dirty="0">
                <a:solidFill>
                  <a:schemeClr val="accent4"/>
                </a:solidFill>
              </a:rPr>
              <a:t>, </a:t>
            </a:r>
            <a:r>
              <a:rPr lang="en-US" sz="2000" b="1" dirty="0" smtClean="0">
                <a:solidFill>
                  <a:schemeClr val="accent4"/>
                </a:solidFill>
              </a:rPr>
              <a:t>which </a:t>
            </a:r>
            <a:r>
              <a:rPr lang="en-US" sz="2000" b="1" dirty="0">
                <a:solidFill>
                  <a:schemeClr val="accent4"/>
                </a:solidFill>
              </a:rPr>
              <a:t>means </a:t>
            </a:r>
            <a:r>
              <a:rPr lang="en-US" sz="2000" b="1" dirty="0" smtClean="0">
                <a:solidFill>
                  <a:schemeClr val="accent4"/>
                </a:solidFill>
              </a:rPr>
              <a:t>we </a:t>
            </a:r>
            <a:r>
              <a:rPr lang="en-US" sz="2000" b="1" dirty="0">
                <a:solidFill>
                  <a:schemeClr val="accent4"/>
                </a:solidFill>
              </a:rPr>
              <a:t>need to give </a:t>
            </a:r>
            <a:r>
              <a:rPr lang="en-US" sz="2000" b="1" dirty="0" smtClean="0">
                <a:solidFill>
                  <a:schemeClr val="accent4"/>
                </a:solidFill>
              </a:rPr>
              <a:t>them </a:t>
            </a:r>
            <a:r>
              <a:rPr lang="en-US" sz="2000" b="1" dirty="0">
                <a:solidFill>
                  <a:schemeClr val="accent4"/>
                </a:solidFill>
              </a:rPr>
              <a:t>extra care and attention to keep them looking new. </a:t>
            </a:r>
            <a:endParaRPr lang="en-US" sz="2000" b="1" dirty="0" smtClean="0">
              <a:solidFill>
                <a:schemeClr val="accent4"/>
              </a:solidFill>
            </a:endParaRPr>
          </a:p>
          <a:p>
            <a:pPr algn="ctr"/>
            <a:endParaRPr lang="en-US" sz="2000" b="1" dirty="0"/>
          </a:p>
          <a:p>
            <a:r>
              <a:rPr lang="en-US" sz="1800" dirty="0"/>
              <a:t>• Students are responsible for caring for items.</a:t>
            </a:r>
          </a:p>
          <a:p>
            <a:r>
              <a:rPr lang="en-US" sz="1800" dirty="0" smtClean="0"/>
              <a:t>• </a:t>
            </a:r>
            <a:r>
              <a:rPr lang="en-US" sz="1800" dirty="0"/>
              <a:t>Use a bookmark (don’t fold pages) </a:t>
            </a:r>
          </a:p>
          <a:p>
            <a:r>
              <a:rPr lang="en-US" sz="1800" dirty="0"/>
              <a:t>• Students should let Mrs. Treptau know ASAP if they encounter a damaged resource. </a:t>
            </a:r>
          </a:p>
          <a:p>
            <a:r>
              <a:rPr lang="en-US" sz="1800" dirty="0"/>
              <a:t>• If a resource cannot be repaired the student </a:t>
            </a:r>
            <a:r>
              <a:rPr lang="en-US" sz="1800" dirty="0" smtClean="0"/>
              <a:t>may </a:t>
            </a:r>
            <a:r>
              <a:rPr lang="en-US" sz="1800" dirty="0"/>
              <a:t>receive a fine notice to pay the replacement value.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6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Genrefication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4975" y="746125"/>
            <a:ext cx="5472113" cy="547211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This is the new way the library is organized. </a:t>
            </a:r>
          </a:p>
          <a:p>
            <a:r>
              <a:rPr lang="en-US" dirty="0" smtClean="0">
                <a:hlinkClick r:id="rId3"/>
              </a:rPr>
              <a:t>Fiction Genres</a:t>
            </a:r>
            <a:r>
              <a:rPr lang="en-US" dirty="0" smtClean="0"/>
              <a:t> *Still shelved alphabetically by author’s name!</a:t>
            </a:r>
          </a:p>
          <a:p>
            <a:r>
              <a:rPr lang="en-US" dirty="0" smtClean="0">
                <a:hlinkClick r:id="rId4"/>
              </a:rPr>
              <a:t>Non-Fiction Genres</a:t>
            </a:r>
            <a:r>
              <a:rPr lang="en-US" dirty="0" smtClean="0"/>
              <a:t> *No numbers, books are just placed into their labelled sections.</a:t>
            </a:r>
          </a:p>
          <a:p>
            <a:endParaRPr lang="en-US" dirty="0"/>
          </a:p>
          <a:p>
            <a:r>
              <a:rPr lang="en-US" dirty="0" smtClean="0"/>
              <a:t>What about the “E” books?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4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8C01D3A18ED941AA1566568DABEB56" ma:contentTypeVersion="1" ma:contentTypeDescription="Create a new document." ma:contentTypeScope="" ma:versionID="0c7ec31fc7bef8d2154e86ac428f29d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4A4AD48-29FD-41D1-9E2E-35871716F6D0}"/>
</file>

<file path=customXml/itemProps2.xml><?xml version="1.0" encoding="utf-8"?>
<ds:datastoreItem xmlns:ds="http://schemas.openxmlformats.org/officeDocument/2006/customXml" ds:itemID="{212728B8-780A-4ED9-8089-8E72194639C9}"/>
</file>

<file path=customXml/itemProps3.xml><?xml version="1.0" encoding="utf-8"?>
<ds:datastoreItem xmlns:ds="http://schemas.openxmlformats.org/officeDocument/2006/customXml" ds:itemID="{4D52EA41-F1B4-4EE9-A476-145B389AACF4}"/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42</TotalTime>
  <Words>538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Vapor Trail</vt:lpstr>
      <vt:lpstr>St. Nicholas Library Procedures</vt:lpstr>
      <vt:lpstr>Common Sense</vt:lpstr>
      <vt:lpstr>Visiting the Library</vt:lpstr>
      <vt:lpstr>Checking out Books</vt:lpstr>
      <vt:lpstr>Student Responsibility</vt:lpstr>
      <vt:lpstr>Caring for books!</vt:lpstr>
      <vt:lpstr>What is Genrefication?</vt:lpstr>
    </vt:vector>
  </TitlesOfParts>
  <Company>RCSD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Nicholas Library Procedures</dc:title>
  <dc:creator>Treptau, Christine</dc:creator>
  <cp:lastModifiedBy>Treptau, Christine</cp:lastModifiedBy>
  <cp:revision>5</cp:revision>
  <dcterms:created xsi:type="dcterms:W3CDTF">2017-09-17T17:54:49Z</dcterms:created>
  <dcterms:modified xsi:type="dcterms:W3CDTF">2017-09-18T19:52:21Z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0x010100C78C01D3A18ED941AA1566568DABEB56</vt:lpwstr>
  </property>
</Properties>
</file>